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319" r:id="rId2"/>
    <p:sldId id="307" r:id="rId3"/>
    <p:sldId id="309" r:id="rId4"/>
    <p:sldId id="311" r:id="rId5"/>
    <p:sldId id="312" r:id="rId6"/>
    <p:sldId id="310" r:id="rId7"/>
    <p:sldId id="313" r:id="rId8"/>
    <p:sldId id="314" r:id="rId9"/>
    <p:sldId id="315" r:id="rId10"/>
    <p:sldId id="316" r:id="rId11"/>
    <p:sldId id="318" r:id="rId12"/>
    <p:sldId id="257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84" autoAdjust="0"/>
    <p:restoredTop sz="96405"/>
  </p:normalViewPr>
  <p:slideViewPr>
    <p:cSldViewPr snapToGrid="0">
      <p:cViewPr varScale="1">
        <p:scale>
          <a:sx n="126" d="100"/>
          <a:sy n="126" d="100"/>
        </p:scale>
        <p:origin x="182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9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04934-3090-8C42-8176-B16E10FBBFD9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0C545-660E-DB43-A340-990D281D2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81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16/01/20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97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16/01/20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87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16/01/20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95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03386"/>
          </a:xfrm>
        </p:spPr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7286"/>
            <a:ext cx="7886700" cy="477967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16/01/20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528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16/01/20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420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16/01/20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70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16/01/20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197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16/01/20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448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16/01/20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774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16/01/20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723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16/01/20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154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75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28107"/>
            <a:ext cx="7886700" cy="4748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8176F-7340-4362-8878-E06382CFB32F}" type="datetimeFigureOut">
              <a:rPr lang="en-IN" smtClean="0"/>
              <a:t>16/01/20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88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2B1C5B-DD5E-744E-AF32-84FB47D14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Heat Transfer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6E3FB5-8A8C-8F41-B4EB-C793D3268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CH21004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40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909" y="2285460"/>
            <a:ext cx="29718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0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Thermal radiation is energy emitted by matter that is at a nonzero temperature.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energy of the radiation field is transported by electromagnetic waves (or alternatively, photons).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While the transfer of energy by conduction or convection requires the presence of a material medium, radiation does not. In fact, radiation transfer occurs most efficiently in a vacuum.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2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latin typeface="+mj-lt"/>
              </a:rPr>
              <a:t>Transfer of energy from the more energetic to the less energetic particles of a substance due to interactions between the particles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+mj-lt"/>
              </a:rPr>
              <a:t>Equations used to compute the amount of energy being transferred per unit time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+mj-lt"/>
              </a:rPr>
              <a:t>Fourier’s Law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963" y="3097388"/>
            <a:ext cx="3075710" cy="33052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071" y="4750005"/>
            <a:ext cx="1570472" cy="600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187" y="5674452"/>
            <a:ext cx="2418989" cy="72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4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Conduction Rate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Fourier’s law is phenomenological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17308" y="2060245"/>
            <a:ext cx="1170328" cy="653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41625" y="2819321"/>
            <a:ext cx="1398928" cy="6446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625" y="3569202"/>
            <a:ext cx="1375200" cy="65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589" y="4328065"/>
            <a:ext cx="1719000" cy="61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5102079"/>
            <a:ext cx="3541140" cy="61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2387151"/>
            <a:ext cx="2372220" cy="239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0261" y="2675251"/>
            <a:ext cx="2372220" cy="1814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7201" y="4653531"/>
            <a:ext cx="1925280" cy="39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7578" y="5080579"/>
            <a:ext cx="3953701" cy="6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0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Thermal Conductivity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000" dirty="0"/>
              <a:t>In general, the thermal conductivity of a solid is larger than that of a liquid, which is larger than that of a gas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121" y="2350109"/>
            <a:ext cx="1659960" cy="83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970" y="3075178"/>
            <a:ext cx="4676949" cy="325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19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Other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Transport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thermal conductivity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kinematic viscosity</a:t>
            </a:r>
          </a:p>
          <a:p>
            <a:pPr>
              <a:lnSpc>
                <a:spcPct val="150000"/>
              </a:lnSpc>
            </a:pPr>
            <a:r>
              <a:rPr lang="en-IN" dirty="0"/>
              <a:t>Thermodynamic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density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specific heat</a:t>
            </a:r>
          </a:p>
          <a:p>
            <a:pPr>
              <a:lnSpc>
                <a:spcPct val="150000"/>
              </a:lnSpc>
            </a:pPr>
            <a:r>
              <a:rPr lang="en-IN" dirty="0"/>
              <a:t>Volumetric heat capacity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ability of a material to store thermal energy</a:t>
            </a:r>
          </a:p>
        </p:txBody>
      </p:sp>
    </p:spTree>
    <p:extLst>
      <p:ext uri="{BB962C8B-B14F-4D97-AF65-F5344CB8AC3E}">
        <p14:creationId xmlns:p14="http://schemas.microsoft.com/office/powerpoint/2010/main" val="3299043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Thermal diffusivity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000" dirty="0"/>
              <a:t>Ratio of the thermal conductivity to the heat capacity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pPr>
              <a:lnSpc>
                <a:spcPct val="150000"/>
              </a:lnSpc>
            </a:pPr>
            <a:r>
              <a:rPr lang="en-IN" sz="2000" dirty="0"/>
              <a:t>Measures the ability of a material to conduct thermal energy relative to its ability to store thermal energy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Materials of large </a:t>
            </a:r>
            <a:r>
              <a:rPr lang="en-IN" sz="2000" dirty="0">
                <a:sym typeface="Symbol" panose="05050102010706020507" pitchFamily="18" charset="2"/>
              </a:rPr>
              <a:t></a:t>
            </a:r>
            <a:r>
              <a:rPr lang="en-IN" sz="2000" dirty="0"/>
              <a:t> will respond quickly to changes in their thermal environment, whereas materials of small </a:t>
            </a:r>
            <a:r>
              <a:rPr lang="en-IN" sz="2000" dirty="0">
                <a:sym typeface="Symbol" panose="05050102010706020507" pitchFamily="18" charset="2"/>
              </a:rPr>
              <a:t> </a:t>
            </a:r>
            <a:r>
              <a:rPr lang="en-IN" sz="2000" dirty="0"/>
              <a:t>will respond more sluggishly</a:t>
            </a:r>
          </a:p>
          <a:p>
            <a:pPr>
              <a:lnSpc>
                <a:spcPct val="150000"/>
              </a:lnSpc>
            </a:pP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80" y="1950962"/>
            <a:ext cx="1224944" cy="66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23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Heat Diffusion Equation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000" dirty="0"/>
              <a:t>Major objective in a conduction analysis is to determine the temperature field in a medium resulting from conditions imposed on its boundaries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Consider a homogeneous medium within which there is no bulk motion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447" y="3429954"/>
            <a:ext cx="5569561" cy="3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95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489" y="272618"/>
            <a:ext cx="1851218" cy="164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43221" y="2158072"/>
            <a:ext cx="1478340" cy="318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6876" y="2712026"/>
            <a:ext cx="68510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i="1" dirty="0"/>
              <a:t>q</a:t>
            </a:r>
            <a:r>
              <a:rPr lang="en-IN" sz="1600" dirty="0"/>
              <a:t> is the rate at which energy is generated per unit volume of the medium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76" y="3265980"/>
            <a:ext cx="2070216" cy="5274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139" y="4008825"/>
            <a:ext cx="2388830" cy="5975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520" y="4751670"/>
            <a:ext cx="6517156" cy="5711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520" y="5494515"/>
            <a:ext cx="6303238" cy="8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19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624" y="248600"/>
            <a:ext cx="2092194" cy="19438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909" y="2272718"/>
            <a:ext cx="5651623" cy="8965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19093" y="3244334"/>
            <a:ext cx="2908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Heat diffusion equation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097" y="3823473"/>
            <a:ext cx="2993455" cy="758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951" y="4853167"/>
            <a:ext cx="4459592" cy="766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147" y="5774211"/>
            <a:ext cx="1272060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30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Thermodynamics deals with the end states of the process during which an interaction occurs.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Provides no information concerning the nature of the interaction or the time rate at which it occurs.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modes of heat transfer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heat transfer rates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Heat transfer (or heat) is thermal energy in transit due to a spatial temperature difference.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049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920920" y="310946"/>
            <a:ext cx="7322941" cy="178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59" y="2292418"/>
            <a:ext cx="7116661" cy="86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928" y="3152418"/>
            <a:ext cx="4606921" cy="33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37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0393"/>
            <a:ext cx="9144000" cy="357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9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Conduction may be viewed as the transfer of energy from the more energetic to </a:t>
            </a:r>
            <a:r>
              <a:rPr lang="en-US" sz="2000"/>
              <a:t>the less energetic </a:t>
            </a:r>
            <a:r>
              <a:rPr lang="en-US" sz="2000" dirty="0"/>
              <a:t>particles of a substance due to interactions between the particles.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2592362"/>
            <a:ext cx="8929991" cy="378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4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49" y="1450637"/>
            <a:ext cx="4089400" cy="4229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819" y="1232371"/>
            <a:ext cx="2061021" cy="949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398" y="2625927"/>
            <a:ext cx="1861442" cy="1878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279" y="4948543"/>
            <a:ext cx="2776572" cy="9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5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411397"/>
            <a:ext cx="9144000" cy="4035206"/>
            <a:chOff x="0" y="1411397"/>
            <a:chExt cx="9144000" cy="403520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11397"/>
              <a:ext cx="9144000" cy="4035206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0" y="1411397"/>
              <a:ext cx="1643974" cy="6022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3121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021" y="1019400"/>
            <a:ext cx="5637179" cy="7737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021" y="2205885"/>
            <a:ext cx="5614481" cy="44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61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Covection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molecular motion (diffusion)</a:t>
            </a:r>
          </a:p>
          <a:p>
            <a:r>
              <a:rPr lang="en-US" dirty="0"/>
              <a:t>bulk or macroscopic motion of the fluid</a:t>
            </a:r>
          </a:p>
          <a:p>
            <a:r>
              <a:rPr lang="en-US" b="1" dirty="0"/>
              <a:t>Convection &amp; Advection</a:t>
            </a:r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005" y="2888449"/>
            <a:ext cx="6145989" cy="36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0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1" y="0"/>
            <a:ext cx="9079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1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1711</TotalTime>
  <Words>377</Words>
  <Application>Microsoft Macintosh PowerPoint</Application>
  <PresentationFormat>On-screen Show (4:3)</PresentationFormat>
  <Paragraphs>52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Tahoma</vt:lpstr>
      <vt:lpstr>Office Theme</vt:lpstr>
      <vt:lpstr>Heat Transfer</vt:lpstr>
      <vt:lpstr>Introduction</vt:lpstr>
      <vt:lpstr>PowerPoint Presentation</vt:lpstr>
      <vt:lpstr>Conduction</vt:lpstr>
      <vt:lpstr>Rate equation</vt:lpstr>
      <vt:lpstr>PowerPoint Presentation</vt:lpstr>
      <vt:lpstr>PowerPoint Presentation</vt:lpstr>
      <vt:lpstr>Covection</vt:lpstr>
      <vt:lpstr>PowerPoint Presentation</vt:lpstr>
      <vt:lpstr>Rate equation</vt:lpstr>
      <vt:lpstr>Radiation</vt:lpstr>
      <vt:lpstr>Conduction</vt:lpstr>
      <vt:lpstr>The Conduction Rate Equation</vt:lpstr>
      <vt:lpstr>Thermal Conductivity</vt:lpstr>
      <vt:lpstr>Other Properties</vt:lpstr>
      <vt:lpstr>Thermal diffusivity</vt:lpstr>
      <vt:lpstr>Heat Diffusion Equation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</dc:creator>
  <cp:lastModifiedBy>Arnab Atta</cp:lastModifiedBy>
  <cp:revision>82</cp:revision>
  <dcterms:created xsi:type="dcterms:W3CDTF">2016-01-28T15:45:33Z</dcterms:created>
  <dcterms:modified xsi:type="dcterms:W3CDTF">2020-01-16T07:16:47Z</dcterms:modified>
</cp:coreProperties>
</file>